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of W/C 22/03 (hours for this week as yet uncounted)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Boys are more attracted to games with violence whereas girls are more attracted to nurturing or methodical games</a:t>
            </a:r>
          </a:p>
          <a:p>
            <a:pPr lvl="0">
              <a:spcBef>
                <a:spcPts val="0"/>
              </a:spcBef>
              <a:buNone/>
            </a:pPr>
            <a:r>
              <a:rPr lang="en"/>
              <a:t>59% of gamers are male</a:t>
            </a:r>
          </a:p>
          <a:p>
            <a:pPr lvl="0">
              <a:spcBef>
                <a:spcPts val="0"/>
              </a:spcBef>
              <a:buNone/>
            </a:pPr>
            <a:r>
              <a:rPr lang="en"/>
              <a:t>Of all “super genres” action and shooters were the top two sold in 2014-15</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 players use the same tools making it symmetric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aim of the game is for players to shoot rockets at asteroids in order to affect their trajectory and damage their opponent’s ship</a:t>
            </a:r>
          </a:p>
          <a:p>
            <a:pPr lvl="0">
              <a:spcBef>
                <a:spcPts val="0"/>
              </a:spcBef>
              <a:buNone/>
            </a:pPr>
            <a:r>
              <a:rPr lang="en"/>
              <a:t>The player has to be able to judge angles quickly, and be able to time the release of their rocket in order to get the desired angle of velocity for an asteroid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8.png"/><Relationship Id="rId4" Type="http://schemas.openxmlformats.org/officeDocument/2006/relationships/image" Target="../media/image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0.png"/><Relationship Id="rId4"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4.png"/><Relationship Id="rId4" Type="http://schemas.openxmlformats.org/officeDocument/2006/relationships/image" Target="../media/image05.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49950" y="382825"/>
            <a:ext cx="8520600" cy="2451300"/>
          </a:xfrm>
          <a:prstGeom prst="rect">
            <a:avLst/>
          </a:prstGeom>
        </p:spPr>
        <p:txBody>
          <a:bodyPr anchorCtr="0" anchor="b" bIns="91425" lIns="91425" rIns="91425" tIns="91425">
            <a:noAutofit/>
          </a:bodyPr>
          <a:lstStyle/>
          <a:p>
            <a:pPr lvl="0" rtl="0" algn="l">
              <a:spcBef>
                <a:spcPts val="0"/>
              </a:spcBef>
              <a:buNone/>
            </a:pPr>
            <a:r>
              <a:rPr lang="en" sz="2800"/>
              <a:t>Module Group Project - IMDCGD111</a:t>
            </a:r>
          </a:p>
          <a:p>
            <a:pPr lvl="0" rtl="0" algn="l">
              <a:spcBef>
                <a:spcPts val="0"/>
              </a:spcBef>
              <a:buNone/>
            </a:pPr>
            <a:r>
              <a:rPr lang="en" sz="2800"/>
              <a:t>Module Managing Games Production - IMDCGD214</a:t>
            </a:r>
          </a:p>
          <a:p>
            <a:pPr lvl="0" rtl="0" algn="l">
              <a:spcBef>
                <a:spcPts val="0"/>
              </a:spcBef>
              <a:buNone/>
            </a:pPr>
            <a:r>
              <a:t/>
            </a:r>
            <a:endParaRPr sz="2800"/>
          </a:p>
          <a:p>
            <a:pPr indent="457200" lvl="0" marL="1828800" algn="l">
              <a:spcBef>
                <a:spcPts val="0"/>
              </a:spcBef>
              <a:buNone/>
            </a:pPr>
            <a:r>
              <a:rPr lang="en"/>
              <a:t>L4/5 Group 7</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Oliver Chamberlain</a:t>
            </a:r>
          </a:p>
          <a:p>
            <a:pPr lvl="0">
              <a:spcBef>
                <a:spcPts val="0"/>
              </a:spcBef>
              <a:buNone/>
            </a:pPr>
            <a:r>
              <a:rPr lang="en"/>
              <a:t>Thomas Simmons</a:t>
            </a:r>
            <a:br>
              <a:rPr lang="en"/>
            </a:br>
            <a:r>
              <a:rPr lang="en"/>
              <a:t>Amy Potter</a:t>
            </a:r>
          </a:p>
          <a:p>
            <a:pPr lvl="0">
              <a:spcBef>
                <a:spcPts val="0"/>
              </a:spcBef>
              <a:buNone/>
            </a:pPr>
            <a:r>
              <a:rPr lang="en"/>
              <a:t>George Hutchings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Playtesting Feedback</a:t>
            </a:r>
          </a:p>
        </p:txBody>
      </p:sp>
      <p:sp>
        <p:nvSpPr>
          <p:cNvPr id="118" name="Shape 11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30200" lvl="0" marL="457200" rtl="0">
              <a:spcBef>
                <a:spcPts val="0"/>
              </a:spcBef>
              <a:buSzPct val="100000"/>
              <a:buChar char="-"/>
            </a:pPr>
            <a:r>
              <a:rPr lang="en" sz="1600"/>
              <a:t>The difference in backgrounds and the asteroids gives the game a really nice 2.5D feel </a:t>
            </a:r>
            <a:br>
              <a:rPr lang="en" sz="1600"/>
            </a:br>
          </a:p>
          <a:p>
            <a:pPr indent="-330200" lvl="0" marL="457200" rtl="0">
              <a:spcBef>
                <a:spcPts val="0"/>
              </a:spcBef>
              <a:buSzPct val="100000"/>
              <a:buChar char="-"/>
            </a:pPr>
            <a:r>
              <a:rPr lang="en" sz="1600"/>
              <a:t>Change the projectiles so that there is a clear difference </a:t>
            </a:r>
            <a:r>
              <a:rPr lang="en" sz="1600"/>
              <a:t>between</a:t>
            </a:r>
            <a:r>
              <a:rPr lang="en" sz="1600"/>
              <a:t> them</a:t>
            </a:r>
            <a:br>
              <a:rPr lang="en" sz="1600"/>
            </a:br>
          </a:p>
          <a:p>
            <a:pPr indent="-330200" lvl="0" marL="457200" rtl="0">
              <a:spcBef>
                <a:spcPts val="0"/>
              </a:spcBef>
              <a:buSzPct val="100000"/>
              <a:buChar char="-"/>
            </a:pPr>
            <a:r>
              <a:rPr lang="en" sz="1600"/>
              <a:t>The boundaries on the play area sometimes felt like they got in the way</a:t>
            </a:r>
            <a:br>
              <a:rPr lang="en" sz="1600"/>
            </a:br>
          </a:p>
          <a:p>
            <a:pPr indent="-330200" lvl="0" marL="457200" rtl="0">
              <a:spcBef>
                <a:spcPts val="0"/>
              </a:spcBef>
              <a:buSzPct val="100000"/>
              <a:buChar char="-"/>
            </a:pPr>
            <a:r>
              <a:rPr lang="en" sz="1600"/>
              <a:t>The period of invincibility after being injured was unclear and made playtesters feel as if some asteroids caused no damage</a:t>
            </a:r>
          </a:p>
          <a:p>
            <a:pPr lvl="0">
              <a:spcBef>
                <a:spcPts val="0"/>
              </a:spcBef>
              <a:buNone/>
            </a:pPr>
            <a:r>
              <a:t/>
            </a:r>
            <a:endParaRPr/>
          </a:p>
        </p:txBody>
      </p:sp>
      <p:pic>
        <p:nvPicPr>
          <p:cNvPr descr="speech bubba.png" id="119" name="Shape 119"/>
          <p:cNvPicPr preferRelativeResize="0"/>
          <p:nvPr/>
        </p:nvPicPr>
        <p:blipFill>
          <a:blip r:embed="rId3">
            <a:alphaModFix/>
          </a:blip>
          <a:stretch>
            <a:fillRect/>
          </a:stretch>
        </p:blipFill>
        <p:spPr>
          <a:xfrm>
            <a:off x="7217750" y="3366450"/>
            <a:ext cx="1892099" cy="1892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Management</a:t>
            </a:r>
          </a:p>
        </p:txBody>
      </p:sp>
      <p:sp>
        <p:nvSpPr>
          <p:cNvPr id="125" name="Shape 12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Hours:- </a:t>
            </a:r>
          </a:p>
          <a:p>
            <a:pPr lvl="0">
              <a:spcBef>
                <a:spcPts val="0"/>
              </a:spcBef>
              <a:buNone/>
            </a:pPr>
            <a:r>
              <a:rPr lang="en"/>
              <a:t>Oliver: 61</a:t>
            </a:r>
          </a:p>
          <a:p>
            <a:pPr lvl="0">
              <a:spcBef>
                <a:spcPts val="0"/>
              </a:spcBef>
              <a:buNone/>
            </a:pPr>
            <a:r>
              <a:rPr lang="en"/>
              <a:t>Thomas: 28</a:t>
            </a:r>
          </a:p>
          <a:p>
            <a:pPr lvl="0">
              <a:spcBef>
                <a:spcPts val="0"/>
              </a:spcBef>
              <a:buNone/>
            </a:pPr>
            <a:r>
              <a:rPr lang="en"/>
              <a:t>Amy: 50</a:t>
            </a:r>
          </a:p>
          <a:p>
            <a:pPr lvl="0">
              <a:spcBef>
                <a:spcPts val="0"/>
              </a:spcBef>
              <a:buNone/>
            </a:pPr>
            <a:r>
              <a:rPr lang="en"/>
              <a:t>George: 29</a:t>
            </a:r>
          </a:p>
          <a:p>
            <a:pPr lvl="0">
              <a:spcBef>
                <a:spcPts val="0"/>
              </a:spcBef>
              <a:buNone/>
            </a:pPr>
            <a:r>
              <a:rPr lang="en"/>
              <a:t>Total: 168</a:t>
            </a:r>
          </a:p>
        </p:txBody>
      </p:sp>
      <p:pic>
        <p:nvPicPr>
          <p:cNvPr id="126" name="Shape 126"/>
          <p:cNvPicPr preferRelativeResize="0"/>
          <p:nvPr/>
        </p:nvPicPr>
        <p:blipFill>
          <a:blip r:embed="rId3">
            <a:alphaModFix/>
          </a:blip>
          <a:stretch>
            <a:fillRect/>
          </a:stretch>
        </p:blipFill>
        <p:spPr>
          <a:xfrm>
            <a:off x="4328062" y="445012"/>
            <a:ext cx="4067175" cy="2047875"/>
          </a:xfrm>
          <a:prstGeom prst="rect">
            <a:avLst/>
          </a:prstGeom>
          <a:noFill/>
          <a:ln>
            <a:noFill/>
          </a:ln>
        </p:spPr>
      </p:pic>
      <p:pic>
        <p:nvPicPr>
          <p:cNvPr id="127" name="Shape 127"/>
          <p:cNvPicPr preferRelativeResize="0"/>
          <p:nvPr/>
        </p:nvPicPr>
        <p:blipFill rotWithShape="1">
          <a:blip r:embed="rId4">
            <a:alphaModFix/>
          </a:blip>
          <a:srcRect b="0" l="2836" r="5973" t="0"/>
          <a:stretch/>
        </p:blipFill>
        <p:spPr>
          <a:xfrm>
            <a:off x="4346599" y="2656050"/>
            <a:ext cx="4067174" cy="217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2285400"/>
            <a:ext cx="8520600" cy="572700"/>
          </a:xfrm>
          <a:prstGeom prst="rect">
            <a:avLst/>
          </a:prstGeom>
        </p:spPr>
        <p:txBody>
          <a:bodyPr anchorCtr="0" anchor="t" bIns="91425" lIns="91425" rIns="91425" tIns="91425">
            <a:noAutofit/>
          </a:bodyPr>
          <a:lstStyle/>
          <a:p>
            <a:pPr lvl="0" algn="ctr">
              <a:spcBef>
                <a:spcPts val="0"/>
              </a:spcBef>
              <a:buNone/>
            </a:pPr>
            <a:r>
              <a:rPr lang="en"/>
              <a:t>Questions?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54600"/>
            <a:ext cx="8520600" cy="572700"/>
          </a:xfrm>
          <a:prstGeom prst="rect">
            <a:avLst/>
          </a:prstGeom>
        </p:spPr>
        <p:txBody>
          <a:bodyPr anchorCtr="0" anchor="t" bIns="91425" lIns="91425" rIns="91425" tIns="91425">
            <a:noAutofit/>
          </a:bodyPr>
          <a:lstStyle/>
          <a:p>
            <a:pPr lvl="0">
              <a:spcBef>
                <a:spcPts val="0"/>
              </a:spcBef>
              <a:buNone/>
            </a:pPr>
            <a:r>
              <a:rPr lang="en"/>
              <a:t>Demographic</a:t>
            </a:r>
          </a:p>
        </p:txBody>
      </p:sp>
      <p:pic>
        <p:nvPicPr>
          <p:cNvPr id="61" name="Shape 61"/>
          <p:cNvPicPr preferRelativeResize="0"/>
          <p:nvPr/>
        </p:nvPicPr>
        <p:blipFill>
          <a:blip r:embed="rId3">
            <a:alphaModFix/>
          </a:blip>
          <a:stretch>
            <a:fillRect/>
          </a:stretch>
        </p:blipFill>
        <p:spPr>
          <a:xfrm>
            <a:off x="2193499" y="1716874"/>
            <a:ext cx="4524100" cy="3293075"/>
          </a:xfrm>
          <a:prstGeom prst="rect">
            <a:avLst/>
          </a:prstGeom>
          <a:noFill/>
          <a:ln>
            <a:noFill/>
          </a:ln>
        </p:spPr>
      </p:pic>
      <p:sp>
        <p:nvSpPr>
          <p:cNvPr id="62" name="Shape 6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t>Teenaged males - Aged between 13  and 17</a:t>
            </a:r>
          </a:p>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Unique Selling Point</a:t>
            </a:r>
          </a:p>
        </p:txBody>
      </p:sp>
      <p:sp>
        <p:nvSpPr>
          <p:cNvPr id="68" name="Shape 68"/>
          <p:cNvSpPr txBox="1"/>
          <p:nvPr>
            <p:ph idx="1" type="body"/>
          </p:nvPr>
        </p:nvSpPr>
        <p:spPr>
          <a:xfrm>
            <a:off x="311700" y="1257650"/>
            <a:ext cx="8520600" cy="3416400"/>
          </a:xfrm>
          <a:prstGeom prst="rect">
            <a:avLst/>
          </a:prstGeom>
        </p:spPr>
        <p:txBody>
          <a:bodyPr anchorCtr="0" anchor="t" bIns="91425" lIns="91425" rIns="91425" tIns="91425">
            <a:noAutofit/>
          </a:bodyPr>
          <a:lstStyle/>
          <a:p>
            <a:pPr lvl="0">
              <a:spcBef>
                <a:spcPts val="0"/>
              </a:spcBef>
              <a:buNone/>
            </a:pPr>
            <a:r>
              <a:rPr lang="en"/>
              <a:t>Players must use the environment to injure each other instead of using their own weapons</a:t>
            </a:r>
          </a:p>
        </p:txBody>
      </p:sp>
      <p:pic>
        <p:nvPicPr>
          <p:cNvPr id="69" name="Shape 69"/>
          <p:cNvPicPr preferRelativeResize="0"/>
          <p:nvPr/>
        </p:nvPicPr>
        <p:blipFill>
          <a:blip r:embed="rId3">
            <a:alphaModFix/>
          </a:blip>
          <a:stretch>
            <a:fillRect/>
          </a:stretch>
        </p:blipFill>
        <p:spPr>
          <a:xfrm>
            <a:off x="2173462" y="1929074"/>
            <a:ext cx="4797075" cy="3017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Overview</a:t>
            </a:r>
          </a:p>
        </p:txBody>
      </p:sp>
      <p:sp>
        <p:nvSpPr>
          <p:cNvPr id="75" name="Shape 75"/>
          <p:cNvSpPr txBox="1"/>
          <p:nvPr>
            <p:ph idx="1" type="body"/>
          </p:nvPr>
        </p:nvSpPr>
        <p:spPr>
          <a:xfrm>
            <a:off x="273450" y="863550"/>
            <a:ext cx="8520600" cy="3416400"/>
          </a:xfrm>
          <a:prstGeom prst="rect">
            <a:avLst/>
          </a:prstGeom>
        </p:spPr>
        <p:txBody>
          <a:bodyPr anchorCtr="0" anchor="t" bIns="91425" lIns="91425" rIns="91425" tIns="91425">
            <a:noAutofit/>
          </a:bodyPr>
          <a:lstStyle/>
          <a:p>
            <a:pPr lvl="0">
              <a:spcBef>
                <a:spcPts val="0"/>
              </a:spcBef>
              <a:buNone/>
            </a:pPr>
            <a:r>
              <a:t/>
            </a:r>
            <a:endParaRPr/>
          </a:p>
          <a:p>
            <a:pPr indent="-228600" lvl="0" marL="457200">
              <a:spcBef>
                <a:spcPts val="0"/>
              </a:spcBef>
              <a:buChar char="-"/>
            </a:pPr>
            <a:r>
              <a:rPr lang="en"/>
              <a:t>Platform </a:t>
            </a:r>
            <a:r>
              <a:rPr lang="en"/>
              <a:t>- PC</a:t>
            </a:r>
          </a:p>
          <a:p>
            <a:pPr lvl="0">
              <a:spcBef>
                <a:spcPts val="0"/>
              </a:spcBef>
              <a:buNone/>
            </a:pPr>
            <a:r>
              <a:t/>
            </a:r>
            <a:endParaRPr/>
          </a:p>
          <a:p>
            <a:pPr indent="-228600" lvl="0" marL="457200">
              <a:spcBef>
                <a:spcPts val="0"/>
              </a:spcBef>
              <a:buChar char="-"/>
            </a:pPr>
            <a:r>
              <a:rPr lang="en"/>
              <a:t>Number of players - 2</a:t>
            </a:r>
          </a:p>
          <a:p>
            <a:pPr lvl="0">
              <a:spcBef>
                <a:spcPts val="0"/>
              </a:spcBef>
              <a:buNone/>
            </a:pPr>
            <a:r>
              <a:t/>
            </a:r>
            <a:endParaRPr/>
          </a:p>
          <a:p>
            <a:pPr indent="-228600" lvl="0" marL="457200">
              <a:spcBef>
                <a:spcPts val="0"/>
              </a:spcBef>
              <a:buChar char="-"/>
            </a:pPr>
            <a:r>
              <a:rPr lang="en"/>
              <a:t>Duration of play - 3-5 minutes</a:t>
            </a:r>
          </a:p>
        </p:txBody>
      </p:sp>
      <p:pic>
        <p:nvPicPr>
          <p:cNvPr id="76" name="Shape 76"/>
          <p:cNvPicPr preferRelativeResize="0"/>
          <p:nvPr/>
        </p:nvPicPr>
        <p:blipFill>
          <a:blip r:embed="rId3">
            <a:alphaModFix/>
          </a:blip>
          <a:stretch>
            <a:fillRect/>
          </a:stretch>
        </p:blipFill>
        <p:spPr>
          <a:xfrm>
            <a:off x="4296524" y="1304650"/>
            <a:ext cx="4497525" cy="2534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How our game meets the brief</a:t>
            </a:r>
          </a:p>
        </p:txBody>
      </p:sp>
      <p:sp>
        <p:nvSpPr>
          <p:cNvPr id="82" name="Shape 8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30200" lvl="0" marL="457200" rtl="0">
              <a:spcBef>
                <a:spcPts val="0"/>
              </a:spcBef>
              <a:buSzPct val="100000"/>
              <a:buChar char="-"/>
            </a:pPr>
            <a:r>
              <a:rPr lang="en" sz="1600"/>
              <a:t>The player must precisely shoot their missiles into the asteroids in order to receive the desired trajectory</a:t>
            </a:r>
            <a:br>
              <a:rPr lang="en" sz="1600"/>
            </a:br>
          </a:p>
          <a:p>
            <a:pPr indent="-330200" lvl="0" marL="457200" rtl="0">
              <a:spcBef>
                <a:spcPts val="0"/>
              </a:spcBef>
              <a:buSzPct val="100000"/>
              <a:buChar char="-"/>
            </a:pPr>
            <a:r>
              <a:rPr lang="en" sz="1600"/>
              <a:t>Both players have the same tools available to them</a:t>
            </a:r>
            <a:br>
              <a:rPr lang="en" sz="1600"/>
            </a:br>
          </a:p>
          <a:p>
            <a:pPr indent="-330200" lvl="0" marL="457200" rtl="0">
              <a:spcBef>
                <a:spcPts val="0"/>
              </a:spcBef>
              <a:buSzPct val="100000"/>
              <a:buChar char="-"/>
            </a:pPr>
            <a:r>
              <a:rPr lang="en" sz="1600"/>
              <a:t>The rules are simple, fire missiles into asteroids to injure the opposing player</a:t>
            </a:r>
            <a:br>
              <a:rPr lang="en" sz="1600"/>
            </a:br>
          </a:p>
          <a:p>
            <a:pPr indent="-330200" lvl="0" marL="457200" rtl="0">
              <a:spcBef>
                <a:spcPts val="0"/>
              </a:spcBef>
              <a:buSzPct val="100000"/>
              <a:buChar char="-"/>
            </a:pPr>
            <a:r>
              <a:rPr lang="en" sz="1600"/>
              <a:t>We can justify our theme via the results of our research</a:t>
            </a:r>
          </a:p>
        </p:txBody>
      </p:sp>
      <p:pic>
        <p:nvPicPr>
          <p:cNvPr id="83" name="Shape 83"/>
          <p:cNvPicPr preferRelativeResize="0"/>
          <p:nvPr/>
        </p:nvPicPr>
        <p:blipFill>
          <a:blip r:embed="rId3">
            <a:alphaModFix/>
          </a:blip>
          <a:stretch>
            <a:fillRect/>
          </a:stretch>
        </p:blipFill>
        <p:spPr>
          <a:xfrm>
            <a:off x="7516475" y="3523575"/>
            <a:ext cx="1045075" cy="1341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we will deliver in the final week</a:t>
            </a:r>
          </a:p>
        </p:txBody>
      </p:sp>
      <p:sp>
        <p:nvSpPr>
          <p:cNvPr id="89" name="Shape 8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Fully operating UI and menu system</a:t>
            </a:r>
            <a:br>
              <a:rPr lang="en"/>
            </a:br>
          </a:p>
          <a:p>
            <a:pPr indent="-228600" lvl="0" marL="457200" rtl="0">
              <a:spcBef>
                <a:spcPts val="0"/>
              </a:spcBef>
              <a:buChar char="-"/>
            </a:pPr>
            <a:r>
              <a:rPr lang="en"/>
              <a:t>Further playtesting</a:t>
            </a:r>
            <a:br>
              <a:rPr lang="en"/>
            </a:br>
          </a:p>
          <a:p>
            <a:pPr indent="-228600" lvl="0" marL="457200" rtl="0">
              <a:spcBef>
                <a:spcPts val="0"/>
              </a:spcBef>
              <a:buChar char="-"/>
            </a:pPr>
            <a:r>
              <a:rPr lang="en"/>
              <a:t>Two person combat</a:t>
            </a:r>
            <a:br>
              <a:rPr lang="en"/>
            </a:br>
          </a:p>
          <a:p>
            <a:pPr lvl="0">
              <a:spcBef>
                <a:spcPts val="0"/>
              </a:spcBef>
              <a:buNone/>
            </a:pPr>
            <a:r>
              <a:t/>
            </a:r>
            <a:endParaRPr/>
          </a:p>
        </p:txBody>
      </p:sp>
      <p:pic>
        <p:nvPicPr>
          <p:cNvPr id="90" name="Shape 90"/>
          <p:cNvPicPr preferRelativeResize="0"/>
          <p:nvPr/>
        </p:nvPicPr>
        <p:blipFill>
          <a:blip r:embed="rId3">
            <a:alphaModFix amt="1000"/>
          </a:blip>
          <a:stretch>
            <a:fillRect/>
          </a:stretch>
        </p:blipFill>
        <p:spPr>
          <a:xfrm>
            <a:off x="5498700" y="3247150"/>
            <a:ext cx="3371300" cy="1896350"/>
          </a:xfrm>
          <a:prstGeom prst="rect">
            <a:avLst/>
          </a:prstGeom>
          <a:noFill/>
          <a:ln>
            <a:noFill/>
          </a:ln>
        </p:spPr>
      </p:pic>
      <p:pic>
        <p:nvPicPr>
          <p:cNvPr id="91" name="Shape 91"/>
          <p:cNvPicPr preferRelativeResize="0"/>
          <p:nvPr/>
        </p:nvPicPr>
        <p:blipFill>
          <a:blip r:embed="rId4">
            <a:alphaModFix/>
          </a:blip>
          <a:stretch>
            <a:fillRect/>
          </a:stretch>
        </p:blipFill>
        <p:spPr>
          <a:xfrm>
            <a:off x="7650350" y="3676050"/>
            <a:ext cx="1219650" cy="121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Research</a:t>
            </a:r>
          </a:p>
        </p:txBody>
      </p:sp>
      <p:sp>
        <p:nvSpPr>
          <p:cNvPr id="97" name="Shape 9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98" name="Shape 98"/>
          <p:cNvPicPr preferRelativeResize="0"/>
          <p:nvPr/>
        </p:nvPicPr>
        <p:blipFill>
          <a:blip r:embed="rId3">
            <a:alphaModFix/>
          </a:blip>
          <a:stretch>
            <a:fillRect/>
          </a:stretch>
        </p:blipFill>
        <p:spPr>
          <a:xfrm>
            <a:off x="5095725" y="578847"/>
            <a:ext cx="3502524" cy="1968299"/>
          </a:xfrm>
          <a:prstGeom prst="rect">
            <a:avLst/>
          </a:prstGeom>
          <a:noFill/>
          <a:ln>
            <a:noFill/>
          </a:ln>
        </p:spPr>
      </p:pic>
      <p:pic>
        <p:nvPicPr>
          <p:cNvPr id="99" name="Shape 99"/>
          <p:cNvPicPr preferRelativeResize="0"/>
          <p:nvPr/>
        </p:nvPicPr>
        <p:blipFill>
          <a:blip r:embed="rId4">
            <a:alphaModFix/>
          </a:blip>
          <a:stretch>
            <a:fillRect/>
          </a:stretch>
        </p:blipFill>
        <p:spPr>
          <a:xfrm>
            <a:off x="5120062" y="2547150"/>
            <a:ext cx="3453850" cy="1968299"/>
          </a:xfrm>
          <a:prstGeom prst="rect">
            <a:avLst/>
          </a:prstGeom>
          <a:noFill/>
          <a:ln>
            <a:noFill/>
          </a:ln>
        </p:spPr>
      </p:pic>
      <p:pic>
        <p:nvPicPr>
          <p:cNvPr id="100" name="Shape 100"/>
          <p:cNvPicPr preferRelativeResize="0"/>
          <p:nvPr/>
        </p:nvPicPr>
        <p:blipFill>
          <a:blip r:embed="rId5">
            <a:alphaModFix/>
          </a:blip>
          <a:stretch>
            <a:fillRect/>
          </a:stretch>
        </p:blipFill>
        <p:spPr>
          <a:xfrm>
            <a:off x="439774" y="1731750"/>
            <a:ext cx="4581625" cy="257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Mechanics</a:t>
            </a:r>
          </a:p>
        </p:txBody>
      </p:sp>
      <p:sp>
        <p:nvSpPr>
          <p:cNvPr id="106" name="Shape 10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Players have 2 types of rocket:</a:t>
            </a:r>
          </a:p>
          <a:p>
            <a:pPr indent="-228600" lvl="0" marL="457200" rtl="0">
              <a:spcBef>
                <a:spcPts val="0"/>
              </a:spcBef>
              <a:buChar char="-"/>
            </a:pPr>
            <a:r>
              <a:rPr lang="en"/>
              <a:t>Blast rocket : simply alters the position of asteroids</a:t>
            </a:r>
          </a:p>
          <a:p>
            <a:pPr indent="-228600" lvl="0" marL="457200" rtl="0">
              <a:spcBef>
                <a:spcPts val="0"/>
              </a:spcBef>
              <a:buChar char="-"/>
            </a:pPr>
            <a:r>
              <a:rPr lang="en"/>
              <a:t>Fragment rocket: fragments the asteroids into 4 shards with a high velocity and low mass</a:t>
            </a:r>
            <a:br>
              <a:rPr lang="en"/>
            </a:br>
          </a:p>
          <a:p>
            <a:pPr indent="-228600" lvl="0" marL="457200">
              <a:spcBef>
                <a:spcPts val="0"/>
              </a:spcBef>
              <a:buChar char="-"/>
            </a:pPr>
            <a:r>
              <a:rPr lang="en"/>
              <a:t>An unstable black hole is active in the area, appearing for a short time to disrupt the play area</a:t>
            </a:r>
          </a:p>
        </p:txBody>
      </p:sp>
      <p:pic>
        <p:nvPicPr>
          <p:cNvPr id="107" name="Shape 107"/>
          <p:cNvPicPr preferRelativeResize="0"/>
          <p:nvPr/>
        </p:nvPicPr>
        <p:blipFill>
          <a:blip r:embed="rId3">
            <a:alphaModFix/>
          </a:blip>
          <a:stretch>
            <a:fillRect/>
          </a:stretch>
        </p:blipFill>
        <p:spPr>
          <a:xfrm>
            <a:off x="7649999" y="3789974"/>
            <a:ext cx="1117599" cy="1090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1826700"/>
            <a:ext cx="8520600" cy="1490100"/>
          </a:xfrm>
          <a:prstGeom prst="rect">
            <a:avLst/>
          </a:prstGeom>
        </p:spPr>
        <p:txBody>
          <a:bodyPr anchorCtr="0" anchor="t" bIns="91425" lIns="91425" rIns="91425" tIns="91425">
            <a:noAutofit/>
          </a:bodyPr>
          <a:lstStyle/>
          <a:p>
            <a:pPr lvl="0" algn="ctr">
              <a:spcBef>
                <a:spcPts val="0"/>
              </a:spcBef>
              <a:buNone/>
            </a:pPr>
            <a:r>
              <a:rPr lang="en" sz="4800"/>
              <a:t>Gameplay</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